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1" r:id="rId5"/>
    <p:sldId id="266" r:id="rId6"/>
    <p:sldId id="269" r:id="rId7"/>
    <p:sldId id="264" r:id="rId8"/>
    <p:sldId id="326" r:id="rId9"/>
    <p:sldId id="331" r:id="rId10"/>
    <p:sldId id="303" r:id="rId11"/>
    <p:sldId id="302" r:id="rId12"/>
    <p:sldId id="304" r:id="rId13"/>
    <p:sldId id="268" r:id="rId14"/>
    <p:sldId id="271" r:id="rId15"/>
    <p:sldId id="270" r:id="rId16"/>
    <p:sldId id="305" r:id="rId17"/>
    <p:sldId id="273" r:id="rId18"/>
    <p:sldId id="332" r:id="rId19"/>
    <p:sldId id="333" r:id="rId20"/>
    <p:sldId id="274" r:id="rId21"/>
    <p:sldId id="275" r:id="rId22"/>
    <p:sldId id="276" r:id="rId23"/>
    <p:sldId id="277" r:id="rId24"/>
    <p:sldId id="278" r:id="rId25"/>
    <p:sldId id="309" r:id="rId26"/>
    <p:sldId id="280" r:id="rId27"/>
    <p:sldId id="308" r:id="rId28"/>
    <p:sldId id="281" r:id="rId29"/>
    <p:sldId id="282" r:id="rId30"/>
    <p:sldId id="283" r:id="rId31"/>
    <p:sldId id="286" r:id="rId32"/>
    <p:sldId id="287" r:id="rId33"/>
    <p:sldId id="284" r:id="rId34"/>
    <p:sldId id="334" r:id="rId35"/>
    <p:sldId id="335" r:id="rId36"/>
    <p:sldId id="328" r:id="rId37"/>
    <p:sldId id="329" r:id="rId38"/>
    <p:sldId id="289" r:id="rId39"/>
    <p:sldId id="330" r:id="rId40"/>
    <p:sldId id="313" r:id="rId41"/>
    <p:sldId id="314" r:id="rId42"/>
    <p:sldId id="310" r:id="rId43"/>
    <p:sldId id="311" r:id="rId44"/>
    <p:sldId id="312" r:id="rId45"/>
    <p:sldId id="317" r:id="rId46"/>
    <p:sldId id="291" r:id="rId47"/>
    <p:sldId id="316" r:id="rId48"/>
    <p:sldId id="292" r:id="rId49"/>
    <p:sldId id="295" r:id="rId50"/>
    <p:sldId id="318" r:id="rId51"/>
    <p:sldId id="293" r:id="rId52"/>
    <p:sldId id="327" r:id="rId53"/>
    <p:sldId id="319" r:id="rId54"/>
    <p:sldId id="294" r:id="rId55"/>
    <p:sldId id="279" r:id="rId56"/>
    <p:sldId id="322" r:id="rId57"/>
    <p:sldId id="296" r:id="rId58"/>
    <p:sldId id="297" r:id="rId59"/>
    <p:sldId id="298" r:id="rId60"/>
    <p:sldId id="299" r:id="rId61"/>
    <p:sldId id="300" r:id="rId62"/>
    <p:sldId id="323" r:id="rId63"/>
    <p:sldId id="320" r:id="rId64"/>
    <p:sldId id="301" r:id="rId65"/>
    <p:sldId id="324" r:id="rId66"/>
    <p:sldId id="263" r:id="rId67"/>
    <p:sldId id="3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CD61A-6E59-4868-8B1B-78CB46A28492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10A6-B8B0-4761-919A-29293CCEA30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7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s.tdwg.org/dwc/terms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5C689-94B2-42FA-A909-D2DFDD247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5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37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939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80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4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187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30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77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0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17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07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97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8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69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79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562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4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13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996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fichero central de datos requerido consta de un conjunto estándar de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términos Darwin Core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formato generalmente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28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20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4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307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86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693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64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3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90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27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26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544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648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068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487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68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58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44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839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22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0392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4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531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82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28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973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25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83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84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94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1125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721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44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01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2854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744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314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4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4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5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20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90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9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31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80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3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3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6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00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0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9829F-C033-490D-A70F-F69D1531D18C}" type="datetimeFigureOut">
              <a:rPr lang="en-GB" smtClean="0"/>
              <a:t>21/12/2022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43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es/standar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dwg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.csic.es/handle/10261/81323" TargetMode="External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https://digital.csic.es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https://digital.csic.e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wc.tdwg.org/terms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wc.tdwg.org/term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9.png"/><Relationship Id="rId7" Type="http://schemas.microsoft.com/office/2007/relationships/hdphoto" Target="../media/hdphoto3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0.png"/><Relationship Id="rId4" Type="http://schemas.openxmlformats.org/officeDocument/2006/relationships/hyperlink" Target="https://www.gbif.org/es/dataset/ac3508f8-6b4f-4680-9df7-3f4210abd7ef#geographicCoverage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9.wdp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.csic.es/handle/10261/25452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t="-92000" b="-9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7" y="1652155"/>
            <a:ext cx="9144000" cy="934875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98492" y="5548603"/>
            <a:ext cx="4195011" cy="1655762"/>
          </a:xfrm>
        </p:spPr>
        <p:txBody>
          <a:bodyPr>
            <a:normAutofit/>
          </a:bodyPr>
          <a:lstStyle/>
          <a:p>
            <a:r>
              <a:rPr lang="en-GB" b="1" dirty="0" smtClean="0"/>
              <a:t>Cristina </a:t>
            </a:r>
            <a:r>
              <a:rPr lang="en-GB" b="1" dirty="0" err="1" smtClean="0"/>
              <a:t>Ronquillo</a:t>
            </a:r>
            <a:r>
              <a:rPr lang="en-GB" b="1" dirty="0" smtClean="0"/>
              <a:t> Ferrero</a:t>
            </a:r>
          </a:p>
          <a:p>
            <a:r>
              <a:rPr lang="en-GB" b="1" dirty="0" err="1" smtClean="0"/>
              <a:t>Ayudante</a:t>
            </a:r>
            <a:r>
              <a:rPr lang="en-GB" b="1" dirty="0" smtClean="0"/>
              <a:t> de </a:t>
            </a:r>
            <a:r>
              <a:rPr lang="en-GB" b="1" dirty="0" err="1" smtClean="0"/>
              <a:t>investigación</a:t>
            </a:r>
            <a:endParaRPr lang="en-GB" b="1" dirty="0" smtClean="0"/>
          </a:p>
          <a:p>
            <a:r>
              <a:rPr lang="es-ES" b="1" dirty="0" smtClean="0"/>
              <a:t>cristinaronquillo@mncn.csic.es</a:t>
            </a:r>
            <a:endParaRPr lang="en-GB" b="1" dirty="0"/>
          </a:p>
        </p:txBody>
      </p:sp>
      <p:pic>
        <p:nvPicPr>
          <p:cNvPr id="1030" name="Picture 6" descr="Museo Nacional de Ciencias Naturale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015" y="5781173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924839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427019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30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 Para eso existen los estándares</a:t>
            </a:r>
          </a:p>
          <a:p>
            <a:pPr marL="0" indent="0">
              <a:buNone/>
            </a:pPr>
            <a:r>
              <a:rPr lang="en-GB" dirty="0" smtClean="0"/>
              <a:t>			</a:t>
            </a:r>
            <a:r>
              <a:rPr lang="en-GB" dirty="0" smtClean="0">
                <a:hlinkClick r:id="rId3"/>
              </a:rPr>
              <a:t>https://www.gbif.org/es/standards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2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Para eso existen los estándares</a:t>
            </a:r>
          </a:p>
          <a:p>
            <a:pPr marL="0" indent="0">
              <a:buNone/>
            </a:pPr>
            <a:r>
              <a:rPr lang="en-GB" dirty="0" smtClean="0"/>
              <a:t>			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https://www.gbif.org/es/standards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smtClean="0"/>
              <a:t>Compuestos por </a:t>
            </a:r>
            <a:r>
              <a:rPr lang="es-ES" b="1" dirty="0" smtClean="0"/>
              <a:t>términos </a:t>
            </a:r>
            <a:r>
              <a:rPr lang="es-ES" dirty="0" smtClean="0"/>
              <a:t>(campos a rellenar)</a:t>
            </a:r>
            <a:endParaRPr lang="en-GB" b="1" dirty="0" smtClean="0"/>
          </a:p>
        </p:txBody>
      </p:sp>
    </p:spTree>
    <p:extLst>
      <p:ext uri="{BB962C8B-B14F-4D97-AF65-F5344CB8AC3E}">
        <p14:creationId xmlns:p14="http://schemas.microsoft.com/office/powerpoint/2010/main" val="28123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Para eso existen los estándares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			https://www.gbif.org/es/standards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Compuestos por </a:t>
            </a:r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términos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(campos a rellenar)</a:t>
            </a: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 De todo esto se encarga fundamentalmente el </a:t>
            </a:r>
            <a:r>
              <a:rPr lang="en-GB" dirty="0"/>
              <a:t>Biodiversity Information </a:t>
            </a:r>
            <a:r>
              <a:rPr lang="en-GB" dirty="0" smtClean="0"/>
              <a:t>Standards</a:t>
            </a:r>
          </a:p>
          <a:p>
            <a:pPr marL="0" indent="0" algn="ctr">
              <a:buNone/>
            </a:pPr>
            <a:r>
              <a:rPr lang="es-ES" b="1" dirty="0" smtClean="0">
                <a:hlinkClick r:id="rId3"/>
              </a:rPr>
              <a:t>TDWG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022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 smtClean="0"/>
              <a:t>DwC</a:t>
            </a:r>
            <a:r>
              <a:rPr lang="en-GB" b="1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</a:t>
            </a:r>
            <a:r>
              <a:rPr lang="en-GB" b="1" dirty="0" err="1" smtClean="0"/>
              <a:t>BioCASe</a:t>
            </a:r>
            <a:r>
              <a:rPr lang="en-GB" b="1" dirty="0" smtClean="0"/>
              <a:t> </a:t>
            </a:r>
            <a:r>
              <a:rPr lang="en-GB" b="1" dirty="0"/>
              <a:t>/ ABCD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1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/>
              <a:t>DwC</a:t>
            </a:r>
            <a:r>
              <a:rPr lang="en-GB" b="1" dirty="0" smtClean="0"/>
              <a:t>)</a:t>
            </a:r>
          </a:p>
          <a:p>
            <a:pPr marL="0" indent="0">
              <a:buNone/>
            </a:pPr>
            <a:r>
              <a:rPr lang="es-ES" dirty="0"/>
              <a:t>M</a:t>
            </a:r>
            <a:r>
              <a:rPr lang="es-ES" dirty="0" smtClean="0"/>
              <a:t>arco </a:t>
            </a:r>
            <a:r>
              <a:rPr lang="es-ES" dirty="0"/>
              <a:t>estable, sencillo y flexible para recopilar datos de biodiversidad procedentes de diferentes fuentes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stándar </a:t>
            </a:r>
            <a:r>
              <a:rPr lang="es-ES" dirty="0"/>
              <a:t>de metadatos que recoge información sobre juegos de datos ecológicos en una serie de documentos XML modulares y extensibles.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err="1" smtClean="0"/>
              <a:t>BioCASe</a:t>
            </a:r>
            <a:r>
              <a:rPr lang="en-GB" b="1" dirty="0" smtClean="0"/>
              <a:t> / ABCD</a:t>
            </a:r>
          </a:p>
          <a:p>
            <a:pPr marL="0" indent="0">
              <a:buNone/>
            </a:pPr>
            <a:r>
              <a:rPr lang="es-ES" dirty="0"/>
              <a:t>Red internacional que vincula datos de colecciones biológicas de museos de historia natural, jardines botánicos / zoológicos e instituciones de investigación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8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52370" y="4308203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55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91" y="1543898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96332" y="2762442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90245" y="3681796"/>
            <a:ext cx="8384931" cy="121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36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3600" dirty="0" smtClean="0"/>
              <a:t>Tenemos </a:t>
            </a:r>
            <a:r>
              <a:rPr lang="es-ES" sz="3600" dirty="0" smtClean="0">
                <a:hlinkClick r:id="rId6"/>
              </a:rPr>
              <a:t>plantillas</a:t>
            </a:r>
            <a:endParaRPr lang="en-GB" sz="3600" dirty="0" smtClean="0"/>
          </a:p>
        </p:txBody>
      </p:sp>
      <p:pic>
        <p:nvPicPr>
          <p:cNvPr id="8" name="Picture 2" descr="Oh thank God - Robert Downey Jr. Car | Meme Gener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22" y="3054829"/>
            <a:ext cx="3485278" cy="38279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4699"/>
            <a:ext cx="10515600" cy="3648743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s-ES" dirty="0" smtClean="0"/>
              <a:t> Literalmente “datos sobre los datos”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s-ES" dirty="0"/>
          </a:p>
          <a:p>
            <a:pPr algn="ctr">
              <a:buFont typeface="Wingdings" panose="05000000000000000000" pitchFamily="2" charset="2"/>
              <a:buChar char="Ø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D</a:t>
            </a:r>
            <a:r>
              <a:rPr lang="es-ES" dirty="0" smtClean="0"/>
              <a:t>escriben aspectos como el “quién, qué, dónde, cuándo y cómo”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2041236" y="1884218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66486" y="1867522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4972199" y="1611490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redondeado 6"/>
          <p:cNvSpPr/>
          <p:nvPr/>
        </p:nvSpPr>
        <p:spPr>
          <a:xfrm>
            <a:off x="4972199" y="3799954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redondeado 7"/>
          <p:cNvSpPr/>
          <p:nvPr/>
        </p:nvSpPr>
        <p:spPr>
          <a:xfrm>
            <a:off x="10434215" y="2898088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Inclusión </a:t>
            </a:r>
            <a:r>
              <a:rPr lang="es-ES" sz="4000" dirty="0"/>
              <a:t>de un </a:t>
            </a:r>
            <a:r>
              <a:rPr lang="es-ES" sz="4000" dirty="0" smtClean="0"/>
              <a:t>‘</a:t>
            </a:r>
            <a:r>
              <a:rPr lang="es-ES" sz="4000" i="1" dirty="0" err="1" smtClean="0"/>
              <a:t>readme</a:t>
            </a:r>
            <a:r>
              <a:rPr lang="es-ES" sz="4000" i="1" dirty="0" smtClean="0"/>
              <a:t> file’</a:t>
            </a:r>
            <a:endParaRPr lang="en-GB" sz="4000" i="1" dirty="0"/>
          </a:p>
        </p:txBody>
      </p:sp>
    </p:spTree>
    <p:extLst>
      <p:ext uri="{BB962C8B-B14F-4D97-AF65-F5344CB8AC3E}">
        <p14:creationId xmlns:p14="http://schemas.microsoft.com/office/powerpoint/2010/main" val="13848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¿Cómo monto y uso los conjuntos de datos?</a:t>
            </a:r>
            <a:endParaRPr lang="en-GB" sz="4000" i="1" dirty="0"/>
          </a:p>
        </p:txBody>
      </p:sp>
      <p:pic>
        <p:nvPicPr>
          <p:cNvPr id="1026" name="Picture 2" descr="Virales: Del &amp;#39;emosido engañado&amp;#39; al &amp;#39;que yo lo vea&amp;#39;: estos son todos los  memes que necesita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7"/>
          <a:stretch/>
        </p:blipFill>
        <p:spPr bwMode="auto">
          <a:xfrm>
            <a:off x="7002684" y="92087"/>
            <a:ext cx="5073569" cy="26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2483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89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686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</p:txBody>
      </p:sp>
      <p:pic>
        <p:nvPicPr>
          <p:cNvPr id="1026" name="Picture 2" descr="Tarjetas de felicitación «Arcoiris de Bob Esponja» de MGakowski | Redbub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0" b="77600" l="2667" r="99467">
                        <a14:foregroundMark x1="47200" y1="47700" x2="37600" y2="48200"/>
                        <a14:foregroundMark x1="44667" y1="44600" x2="42000" y2="47300"/>
                        <a14:foregroundMark x1="45333" y1="45900" x2="46133" y2="45900"/>
                        <a14:foregroundMark x1="43067" y1="45300" x2="43067" y2="45300"/>
                        <a14:foregroundMark x1="55733" y1="45300" x2="55733" y2="45300"/>
                        <a14:foregroundMark x1="56667" y1="39700" x2="63200" y2="37800"/>
                        <a14:foregroundMark x1="60267" y1="46700" x2="62400" y2="48400"/>
                        <a14:foregroundMark x1="58800" y1="41100" x2="64133" y2="47700"/>
                        <a14:foregroundMark x1="55467" y1="43200" x2="55467" y2="43200"/>
                        <a14:foregroundMark x1="53600" y1="43400" x2="53600" y2="43400"/>
                        <a14:foregroundMark x1="53600" y1="51900" x2="53600" y2="51900"/>
                        <a14:foregroundMark x1="55733" y1="51100" x2="55733" y2="51100"/>
                        <a14:foregroundMark x1="55200" y1="49400" x2="57733" y2="49400"/>
                        <a14:foregroundMark x1="37600" y1="45700" x2="45600" y2="42100"/>
                        <a14:foregroundMark x1="48000" y1="42200" x2="48267" y2="50800"/>
                        <a14:foregroundMark x1="27067" y1="63100" x2="27067" y2="59600"/>
                        <a14:foregroundMark x1="76533" y1="65600" x2="78133" y2="61200"/>
                        <a14:foregroundMark x1="57467" y1="46500" x2="56933" y2="46500"/>
                        <a14:foregroundMark x1="58800" y1="72000" x2="48933" y2="70700"/>
                        <a14:foregroundMark x1="36667" y1="70700" x2="43067" y2="69100"/>
                        <a14:foregroundMark x1="51600" y1="58900" x2="47733" y2="57500"/>
                        <a14:foregroundMark x1="45333" y1="58300" x2="43333" y2="56000"/>
                        <a14:foregroundMark x1="51600" y1="36100" x2="38667" y2="35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0645" b="21227"/>
          <a:stretch/>
        </p:blipFill>
        <p:spPr bwMode="auto">
          <a:xfrm>
            <a:off x="2758180" y="2108080"/>
            <a:ext cx="6000809" cy="47499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273" y="66378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n-GB" sz="4400" b="1" dirty="0" smtClean="0"/>
              <a:t>Darwin </a:t>
            </a:r>
            <a:r>
              <a:rPr lang="en-GB" sz="4400" b="1" dirty="0"/>
              <a:t>Core Archive </a:t>
            </a:r>
            <a:r>
              <a:rPr lang="en-GB" sz="4400" b="1" dirty="0" smtClean="0"/>
              <a:t>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-A)</a:t>
            </a:r>
            <a:endParaRPr lang="en-GB" sz="44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sp>
        <p:nvSpPr>
          <p:cNvPr id="6" name="Flecha abajo 5"/>
          <p:cNvSpPr/>
          <p:nvPr/>
        </p:nvSpPr>
        <p:spPr>
          <a:xfrm>
            <a:off x="5618747" y="1335505"/>
            <a:ext cx="613610" cy="7579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spongebob #spongebobsquarepants #bobesponja #png #momo - Bob Esponja Png  Meme Clipart (#4196205) - Pik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52" y="283945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lder - Free interfa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62" y="4199681"/>
            <a:ext cx="2658319" cy="26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388887" y="5662722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s-ES" b="1" dirty="0" err="1" smtClean="0"/>
              <a:t>DwC</a:t>
            </a:r>
            <a:r>
              <a:rPr lang="es-ES" b="1" dirty="0" smtClean="0"/>
              <a:t> 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528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1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¿Qué es un registro biológico?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i="1" dirty="0"/>
              <a:t>‘</a:t>
            </a:r>
            <a:r>
              <a:rPr lang="en-GB" i="1" dirty="0" err="1"/>
              <a:t>Información</a:t>
            </a:r>
            <a:r>
              <a:rPr lang="en-GB" i="1" dirty="0"/>
              <a:t> de que un </a:t>
            </a:r>
            <a:r>
              <a:rPr lang="en-GB" i="1" dirty="0" err="1"/>
              <a:t>determinado</a:t>
            </a:r>
            <a:r>
              <a:rPr lang="en-GB" i="1" dirty="0"/>
              <a:t> taxon (‘</a:t>
            </a:r>
            <a:r>
              <a:rPr lang="en-GB" i="1" dirty="0" err="1"/>
              <a:t>qué</a:t>
            </a:r>
            <a:r>
              <a:rPr lang="en-GB" i="1" dirty="0"/>
              <a:t>’) </a:t>
            </a:r>
            <a:r>
              <a:rPr lang="en-GB" i="1" dirty="0" err="1"/>
              <a:t>aparece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una</a:t>
            </a:r>
            <a:r>
              <a:rPr lang="en-GB" i="1" dirty="0"/>
              <a:t> </a:t>
            </a:r>
            <a:r>
              <a:rPr lang="en-GB" i="1" dirty="0" err="1"/>
              <a:t>localización</a:t>
            </a:r>
            <a:r>
              <a:rPr lang="en-GB" i="1" dirty="0"/>
              <a:t> </a:t>
            </a:r>
            <a:r>
              <a:rPr lang="en-GB" i="1" dirty="0" err="1"/>
              <a:t>específica</a:t>
            </a:r>
            <a:r>
              <a:rPr lang="en-GB" i="1" dirty="0"/>
              <a:t> (‘</a:t>
            </a:r>
            <a:r>
              <a:rPr lang="en-GB" i="1" dirty="0" err="1"/>
              <a:t>dónde</a:t>
            </a:r>
            <a:r>
              <a:rPr lang="en-GB" dirty="0"/>
              <a:t>’)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dado (‘</a:t>
            </a:r>
            <a:r>
              <a:rPr lang="en-GB" dirty="0" err="1"/>
              <a:t>cuándo</a:t>
            </a:r>
            <a:r>
              <a:rPr lang="en-GB" dirty="0"/>
              <a:t>’) y </a:t>
            </a:r>
            <a:r>
              <a:rPr lang="en-GB" dirty="0" err="1"/>
              <a:t>recogida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alguien</a:t>
            </a:r>
            <a:r>
              <a:rPr lang="en-GB" dirty="0"/>
              <a:t> (‘</a:t>
            </a:r>
            <a:r>
              <a:rPr lang="en-GB" dirty="0" err="1"/>
              <a:t>quién</a:t>
            </a:r>
            <a:r>
              <a:rPr lang="en-GB" dirty="0"/>
              <a:t>’)’</a:t>
            </a:r>
            <a:endParaRPr lang="en-GB" i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463039" y="3937480"/>
            <a:ext cx="9158336" cy="1905000"/>
            <a:chOff x="1463039" y="3937480"/>
            <a:chExt cx="9158336" cy="1905000"/>
          </a:xfrm>
        </p:grpSpPr>
        <p:pic>
          <p:nvPicPr>
            <p:cNvPr id="1030" name="Picture 6" descr="Free Plant Icon. SVG, EPS, JPG, PNG. Download Plant Ic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95" b="76656" l="23179" r="81291">
                          <a14:foregroundMark x1="70530" y1="61755" x2="70530" y2="61755"/>
                          <a14:foregroundMark x1="43212" y1="65894" x2="43212" y2="658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9" t="23257" r="22477" b="24065"/>
            <a:stretch/>
          </p:blipFill>
          <p:spPr bwMode="auto">
            <a:xfrm>
              <a:off x="1463039" y="4241229"/>
              <a:ext cx="1410789" cy="13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3915268" y="4135929"/>
              <a:ext cx="1432427" cy="1562409"/>
              <a:chOff x="3915268" y="4412660"/>
              <a:chExt cx="1432427" cy="1562409"/>
            </a:xfrm>
          </p:grpSpPr>
          <p:pic>
            <p:nvPicPr>
              <p:cNvPr id="1034" name="Picture 10" descr="world map icon - Free PNG images - Find &amp;amp; Download Free Vector Art Graphic  resources for desig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969">
                <a:off x="3915268" y="4571011"/>
                <a:ext cx="1400548" cy="140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ap, place, pin, location icon - Download on Iconfinder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0026" y="4412660"/>
                <a:ext cx="397669" cy="3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Cruz 4"/>
            <p:cNvSpPr/>
            <p:nvPr/>
          </p:nvSpPr>
          <p:spPr>
            <a:xfrm>
              <a:off x="3181282" y="4800366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ruz 10"/>
            <p:cNvSpPr/>
            <p:nvPr/>
          </p:nvSpPr>
          <p:spPr>
            <a:xfrm>
              <a:off x="5667622" y="4804720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4" descr="schedule Free Photos, Icons, Vectors &amp;amp; Videos | Freestock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1" t="22898" r="20956" b="23707"/>
            <a:stretch/>
          </p:blipFill>
          <p:spPr bwMode="auto">
            <a:xfrm>
              <a:off x="6423041" y="4360583"/>
              <a:ext cx="1436914" cy="127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ata Scientist Icons - Download Free Vector Icons | Noun Projec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375" y="393748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ruz 13"/>
            <p:cNvSpPr/>
            <p:nvPr/>
          </p:nvSpPr>
          <p:spPr>
            <a:xfrm>
              <a:off x="8019212" y="4806645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89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3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8980"/>
          <a:stretch/>
        </p:blipFill>
        <p:spPr>
          <a:xfrm>
            <a:off x="587541" y="1270696"/>
            <a:ext cx="11097126" cy="189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3570282" y="4771055"/>
            <a:ext cx="524394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Listados </a:t>
            </a:r>
            <a:r>
              <a:rPr lang="es-ES" sz="2800" b="1" dirty="0">
                <a:solidFill>
                  <a:srgbClr val="333333"/>
                </a:solidFill>
                <a:latin typeface="+mj-lt"/>
              </a:rPr>
              <a:t>de </a:t>
            </a:r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especies</a:t>
            </a:r>
          </a:p>
          <a:p>
            <a:pPr algn="ctr"/>
            <a:r>
              <a:rPr lang="es-ES" sz="2800" b="1" dirty="0" smtClean="0">
                <a:latin typeface="+mj-lt"/>
              </a:rPr>
              <a:t>Eventos </a:t>
            </a:r>
            <a:r>
              <a:rPr lang="es-ES" sz="2800" b="1" dirty="0">
                <a:latin typeface="+mj-lt"/>
              </a:rPr>
              <a:t>de muestreo</a:t>
            </a:r>
            <a:endParaRPr lang="en-GB" sz="2800" b="1" dirty="0">
              <a:latin typeface="+mj-lt"/>
            </a:endParaRPr>
          </a:p>
        </p:txBody>
      </p:sp>
      <p:cxnSp>
        <p:nvCxnSpPr>
          <p:cNvPr id="7" name="Conector recto 6"/>
          <p:cNvCxnSpPr>
            <a:endCxn id="4" idx="1"/>
          </p:cNvCxnSpPr>
          <p:nvPr/>
        </p:nvCxnSpPr>
        <p:spPr>
          <a:xfrm>
            <a:off x="587541" y="3169558"/>
            <a:ext cx="3915427" cy="836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3284" y="3187980"/>
            <a:ext cx="5861383" cy="8181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wC-A Component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6560" r="41429" b="5451"/>
          <a:stretch/>
        </p:blipFill>
        <p:spPr bwMode="auto">
          <a:xfrm>
            <a:off x="3380509" y="2142836"/>
            <a:ext cx="3472873" cy="36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337108" y="2170556"/>
            <a:ext cx="3496508" cy="36206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redondeado 1"/>
          <p:cNvSpPr/>
          <p:nvPr/>
        </p:nvSpPr>
        <p:spPr>
          <a:xfrm>
            <a:off x="4533900" y="3345180"/>
            <a:ext cx="1287780" cy="12801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4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6908800" y="2881745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6680684" y="2862773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727" y="1801059"/>
            <a:ext cx="9821646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84" y="1876208"/>
            <a:ext cx="684943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t="48759" r="22921" b="24979"/>
          <a:stretch/>
        </p:blipFill>
        <p:spPr bwMode="auto">
          <a:xfrm>
            <a:off x="181937" y="1140868"/>
            <a:ext cx="1246909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108530" y="1185397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42" y="1384071"/>
            <a:ext cx="959301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3" t="32821" r="5124" b="39345"/>
          <a:stretch/>
        </p:blipFill>
        <p:spPr bwMode="auto">
          <a:xfrm>
            <a:off x="8072581" y="3223491"/>
            <a:ext cx="1136073" cy="11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7952749" y="3120237"/>
            <a:ext cx="1320316" cy="13224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5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8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/>
              <a:t>¿Cuántos hay?</a:t>
            </a:r>
          </a:p>
          <a:p>
            <a:pPr marL="0" indent="0" algn="ctr">
              <a:buNone/>
            </a:pPr>
            <a:r>
              <a:rPr lang="es-ES" dirty="0"/>
              <a:t>¿Cuáles son</a:t>
            </a:r>
            <a:r>
              <a:rPr lang="es-ES" dirty="0" smtClean="0"/>
              <a:t>?</a:t>
            </a:r>
          </a:p>
          <a:p>
            <a:pPr marL="0" indent="0" algn="ctr">
              <a:buNone/>
            </a:pPr>
            <a:r>
              <a:rPr lang="es-ES" dirty="0" smtClean="0"/>
              <a:t>¿Qué significan?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77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Nuestro objetivo: Calidad de datos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Fiabilidad </a:t>
            </a:r>
            <a:r>
              <a:rPr lang="es-ES" dirty="0" smtClean="0"/>
              <a:t>de los datos públicos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Ciencia abierta y reproducible </a:t>
            </a:r>
          </a:p>
          <a:p>
            <a:endParaRPr lang="es-ES" b="1" dirty="0"/>
          </a:p>
          <a:p>
            <a:pPr marL="0" indent="0">
              <a:buNone/>
            </a:pP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Hacer y detallar un proceso de limpieza y validación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Correcciones y descartes de datos</a:t>
            </a:r>
            <a:r>
              <a:rPr lang="es-ES" dirty="0"/>
              <a:t> </a:t>
            </a:r>
            <a:r>
              <a:rPr lang="es-ES" b="1" dirty="0" smtClean="0"/>
              <a:t>= tiempo + personal + recursos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7" y="1423556"/>
            <a:ext cx="9804926" cy="4618470"/>
          </a:xfrm>
          <a:prstGeom prst="rect">
            <a:avLst/>
          </a:prstGeom>
        </p:spPr>
      </p:pic>
      <p:sp>
        <p:nvSpPr>
          <p:cNvPr id="7" name="Botón de acción: Información 6">
            <a:hlinkClick r:id="rId4" highlightClick="1"/>
          </p:cNvPr>
          <p:cNvSpPr/>
          <p:nvPr/>
        </p:nvSpPr>
        <p:spPr>
          <a:xfrm>
            <a:off x="10977230" y="14810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/>
              <a:t>¿Debemos usar todos?</a:t>
            </a:r>
          </a:p>
        </p:txBody>
      </p:sp>
    </p:spTree>
    <p:extLst>
      <p:ext uri="{BB962C8B-B14F-4D97-AF65-F5344CB8AC3E}">
        <p14:creationId xmlns:p14="http://schemas.microsoft.com/office/powerpoint/2010/main" val="1295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85411" y="385010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73442" y="390005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260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49317" y="430464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01254" y="438848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~150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18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¿Debemos usar todos?</a:t>
            </a:r>
          </a:p>
          <a:p>
            <a:pPr marL="0" indent="0" algn="ctr">
              <a:buNone/>
            </a:pPr>
            <a:r>
              <a:rPr lang="es-ES" dirty="0" smtClean="0"/>
              <a:t>¿Cuáles son los imprescindibles?</a:t>
            </a:r>
          </a:p>
        </p:txBody>
      </p:sp>
    </p:spTree>
    <p:extLst>
      <p:ext uri="{BB962C8B-B14F-4D97-AF65-F5344CB8AC3E}">
        <p14:creationId xmlns:p14="http://schemas.microsoft.com/office/powerpoint/2010/main" val="3565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/>
              <a:t>Campos </a:t>
            </a:r>
            <a:r>
              <a:rPr lang="en-GB" b="1" u="sng" dirty="0" err="1" smtClean="0"/>
              <a:t>requeridos</a:t>
            </a:r>
            <a:endParaRPr lang="en-GB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occurrenceID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basisOfRecord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scientificName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eventDate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6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smtClean="0"/>
              <a:t>Darwin Core (DwC)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>
                <a:solidFill>
                  <a:schemeClr val="bg2">
                    <a:lumMod val="75000"/>
                  </a:schemeClr>
                </a:solidFill>
              </a:rPr>
              <a:t>Campos </a:t>
            </a:r>
            <a:r>
              <a:rPr lang="en-GB" b="1" u="sng" dirty="0" err="1" smtClean="0">
                <a:solidFill>
                  <a:schemeClr val="bg2">
                    <a:lumMod val="75000"/>
                  </a:schemeClr>
                </a:solidFill>
              </a:rPr>
              <a:t>requeridos</a:t>
            </a:r>
            <a:endParaRPr lang="en-GB" b="1" u="sng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occurrenceID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basisOfRecord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scientificName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eventDate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5717893" y="1840376"/>
            <a:ext cx="77781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/>
              <a:t>Campos </a:t>
            </a:r>
            <a:r>
              <a:rPr lang="en-GB" sz="2800" b="1" u="sng" dirty="0" err="1"/>
              <a:t>DwC</a:t>
            </a:r>
            <a:r>
              <a:rPr lang="en-GB" sz="2800" b="1" u="sng" dirty="0"/>
              <a:t> </a:t>
            </a:r>
            <a:r>
              <a:rPr lang="en-GB" sz="2800" b="1" u="sng" dirty="0" err="1"/>
              <a:t>recomendados</a:t>
            </a:r>
            <a:endParaRPr lang="en-GB" sz="28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taxonRank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kingdom - y </a:t>
            </a:r>
            <a:r>
              <a:rPr lang="en-GB" sz="2800" dirty="0" err="1" smtClean="0"/>
              <a:t>otras</a:t>
            </a:r>
            <a:r>
              <a:rPr lang="en-GB" sz="2800" dirty="0" smtClean="0"/>
              <a:t> </a:t>
            </a:r>
            <a:r>
              <a:rPr lang="en-GB" sz="2800" dirty="0" err="1" smtClean="0"/>
              <a:t>taxonomías</a:t>
            </a:r>
            <a:r>
              <a:rPr lang="en-GB" sz="2800" dirty="0" smtClean="0"/>
              <a:t> </a:t>
            </a:r>
            <a:r>
              <a:rPr lang="en-GB" sz="2800" dirty="0" err="1" smtClean="0"/>
              <a:t>superiores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decimalLatitude</a:t>
            </a:r>
            <a:r>
              <a:rPr lang="en-GB" sz="2800" dirty="0"/>
              <a:t> &amp; decimalLongitude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geodeticDatum</a:t>
            </a:r>
            <a:r>
              <a:rPr lang="en-GB" sz="2800" dirty="0"/>
              <a:t>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countryCode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individualCount</a:t>
            </a:r>
            <a:r>
              <a:rPr lang="en-GB" sz="2800" dirty="0"/>
              <a:t> / </a:t>
            </a:r>
            <a:r>
              <a:rPr lang="en-GB" sz="2800" dirty="0" err="1"/>
              <a:t>organismQuantity</a:t>
            </a:r>
            <a:r>
              <a:rPr lang="en-GB" sz="2800" dirty="0"/>
              <a:t>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organismQuantityType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617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319" y="2048718"/>
            <a:ext cx="11447361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No tenéis </a:t>
            </a:r>
            <a:r>
              <a:rPr lang="es-ES" sz="3600" dirty="0"/>
              <a:t>que saber qué significan todos</a:t>
            </a:r>
            <a:r>
              <a:rPr lang="es-ES" sz="3600" dirty="0" smtClean="0"/>
              <a:t>. </a:t>
            </a:r>
          </a:p>
          <a:p>
            <a:pPr marL="0" indent="0" algn="ctr">
              <a:buNone/>
            </a:pPr>
            <a:r>
              <a:rPr lang="es-ES" sz="3600" dirty="0" smtClean="0"/>
              <a:t>Tenéis que </a:t>
            </a:r>
            <a:r>
              <a:rPr lang="es-ES" sz="3600" dirty="0"/>
              <a:t>saber </a:t>
            </a:r>
            <a:r>
              <a:rPr lang="es-ES" sz="3600" dirty="0" smtClean="0"/>
              <a:t>dónde </a:t>
            </a:r>
            <a:r>
              <a:rPr lang="es-ES" sz="3600" dirty="0"/>
              <a:t>encontrar lo que significa cada uno</a:t>
            </a:r>
          </a:p>
          <a:p>
            <a:pPr marL="0" indent="0" algn="ctr">
              <a:buNone/>
            </a:pPr>
            <a:endParaRPr lang="es-ES" sz="3600" b="1" dirty="0" smtClean="0"/>
          </a:p>
          <a:p>
            <a:pPr marL="0" indent="0">
              <a:buNone/>
            </a:pPr>
            <a:r>
              <a:rPr lang="es-ES" sz="3600" b="1" dirty="0" smtClean="0"/>
              <a:t>Guía de términos:</a:t>
            </a:r>
            <a:endParaRPr lang="en-GB" sz="3600" b="1" dirty="0" smtClean="0"/>
          </a:p>
        </p:txBody>
      </p:sp>
      <p:pic>
        <p:nvPicPr>
          <p:cNvPr id="3074" name="Picture 2" descr="The Mandalorian: Si existe un Baby Yoda… ¿es qué Yoda ha tenido sexo?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103" y="3350016"/>
            <a:ext cx="2990126" cy="29963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 abajo 4"/>
          <p:cNvSpPr/>
          <p:nvPr/>
        </p:nvSpPr>
        <p:spPr>
          <a:xfrm rot="16200000">
            <a:off x="3906568" y="4186150"/>
            <a:ext cx="661123" cy="150394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uadroTexto 3"/>
          <p:cNvSpPr txBox="1"/>
          <p:nvPr/>
        </p:nvSpPr>
        <p:spPr>
          <a:xfrm>
            <a:off x="3581403" y="4753458"/>
            <a:ext cx="140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Clic aquí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poder, por ejemplo, encontrar fácilmente cómo pondría la fecha en la que cogí mi dato en el campo: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792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r>
              <a:rPr lang="es-ES" dirty="0" smtClean="0"/>
              <a:t>Conocer y saber interpretar los principales términos y estándares usados para:</a:t>
            </a:r>
          </a:p>
          <a:p>
            <a:endParaRPr lang="es-ES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Usarlos en las descargas que hagamos.</a:t>
            </a:r>
          </a:p>
          <a:p>
            <a:pPr lvl="1" algn="ctr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Crear nuestros propios set de datos.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poder, por ejemplo, encontrar fácilmente cómo pondría la fecha en la que cogí mi dato en el campo:</a:t>
            </a:r>
            <a:endParaRPr lang="en-GB" sz="3600" dirty="0"/>
          </a:p>
        </p:txBody>
      </p:sp>
      <p:pic>
        <p:nvPicPr>
          <p:cNvPr id="3074" name="Picture 2" descr="https://imgs.xkcd.com/comics/iso_86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93" y="365124"/>
            <a:ext cx="4856887" cy="56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27621" y="2639027"/>
            <a:ext cx="7136757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4000" b="1" dirty="0" smtClean="0"/>
              <a:t>Ya tenemos nuestros archivos de registros preparados…</a:t>
            </a:r>
          </a:p>
          <a:p>
            <a:pPr marL="0" indent="0" algn="ctr">
              <a:buNone/>
            </a:pP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4305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27621" y="2639027"/>
            <a:ext cx="7136757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b="1" dirty="0" smtClean="0"/>
              <a:t>12 </a:t>
            </a:r>
            <a:r>
              <a:rPr lang="en-GB" sz="3200" b="1" dirty="0" err="1"/>
              <a:t>formularios</a:t>
            </a:r>
            <a:r>
              <a:rPr lang="en-GB" sz="3200" b="1" dirty="0"/>
              <a:t> </a:t>
            </a:r>
            <a:r>
              <a:rPr lang="en-GB" sz="3200" dirty="0"/>
              <a:t>de </a:t>
            </a:r>
            <a:r>
              <a:rPr lang="en-GB" sz="3200" dirty="0" err="1"/>
              <a:t>metadatos</a:t>
            </a:r>
            <a:r>
              <a:rPr lang="en-GB" sz="3200" dirty="0"/>
              <a:t> </a:t>
            </a:r>
            <a:r>
              <a:rPr lang="en-GB" sz="3200" dirty="0" err="1"/>
              <a:t>diferentes</a:t>
            </a:r>
            <a:r>
              <a:rPr lang="en-GB" sz="3200" dirty="0"/>
              <a:t> que </a:t>
            </a:r>
            <a:r>
              <a:rPr lang="en-GB" sz="3200" dirty="0" err="1"/>
              <a:t>organizan</a:t>
            </a:r>
            <a:r>
              <a:rPr lang="en-GB" sz="3200" dirty="0"/>
              <a:t> </a:t>
            </a:r>
            <a:r>
              <a:rPr lang="en-GB" sz="3200" dirty="0" err="1"/>
              <a:t>lógicamente</a:t>
            </a:r>
            <a:r>
              <a:rPr lang="en-GB" sz="3200" dirty="0"/>
              <a:t> el </a:t>
            </a:r>
            <a:r>
              <a:rPr lang="en-GB" sz="3200" dirty="0" err="1"/>
              <a:t>ingreso</a:t>
            </a:r>
            <a:r>
              <a:rPr lang="en-GB" sz="3200" dirty="0"/>
              <a:t> de </a:t>
            </a:r>
            <a:r>
              <a:rPr lang="en-GB" sz="3200" dirty="0" err="1"/>
              <a:t>metadatos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833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27621" y="2639027"/>
            <a:ext cx="7136757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b="1" dirty="0"/>
              <a:t>12 </a:t>
            </a:r>
            <a:r>
              <a:rPr lang="en-GB" sz="3200" b="1" dirty="0" err="1"/>
              <a:t>formularios</a:t>
            </a:r>
            <a:r>
              <a:rPr lang="en-GB" sz="3200" b="1" dirty="0"/>
              <a:t> </a:t>
            </a:r>
            <a:r>
              <a:rPr lang="en-GB" sz="3200" dirty="0" smtClean="0"/>
              <a:t>de </a:t>
            </a:r>
            <a:r>
              <a:rPr lang="en-GB" sz="3200" dirty="0" err="1"/>
              <a:t>metadatos</a:t>
            </a:r>
            <a:r>
              <a:rPr lang="en-GB" sz="3200" dirty="0"/>
              <a:t> </a:t>
            </a:r>
            <a:r>
              <a:rPr lang="en-GB" sz="3200" dirty="0" err="1"/>
              <a:t>diferentes</a:t>
            </a:r>
            <a:r>
              <a:rPr lang="en-GB" sz="3200" dirty="0"/>
              <a:t> que </a:t>
            </a:r>
            <a:r>
              <a:rPr lang="en-GB" sz="3200" dirty="0" err="1"/>
              <a:t>organizan</a:t>
            </a:r>
            <a:r>
              <a:rPr lang="en-GB" sz="3200" dirty="0"/>
              <a:t> </a:t>
            </a:r>
            <a:r>
              <a:rPr lang="en-GB" sz="3200" dirty="0" err="1"/>
              <a:t>lógicamente</a:t>
            </a:r>
            <a:r>
              <a:rPr lang="en-GB" sz="3200" dirty="0"/>
              <a:t> el </a:t>
            </a:r>
            <a:r>
              <a:rPr lang="en-GB" sz="3200" dirty="0" err="1"/>
              <a:t>ingreso</a:t>
            </a:r>
            <a:r>
              <a:rPr lang="en-GB" sz="3200" dirty="0"/>
              <a:t> de </a:t>
            </a:r>
            <a:r>
              <a:rPr lang="en-GB" sz="3200" dirty="0" err="1"/>
              <a:t>metadatos</a:t>
            </a:r>
            <a:endParaRPr lang="en-GB" sz="4000" b="1" dirty="0"/>
          </a:p>
        </p:txBody>
      </p:sp>
      <p:pic>
        <p:nvPicPr>
          <p:cNvPr id="4098" name="Picture 2" descr="Mi cara es un meme&amp;quot;: la vida del famoso húngaro que se gana la vida gracias  a las fotos de su sonrisa tris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476" y="1814837"/>
            <a:ext cx="7191028" cy="40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785507" y="2917745"/>
            <a:ext cx="4620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/>
              <a:t>12 </a:t>
            </a:r>
            <a:r>
              <a:rPr lang="en-GB" sz="3600" b="1" dirty="0" err="1"/>
              <a:t>formularios</a:t>
            </a:r>
            <a:r>
              <a:rPr lang="en-GB" sz="3600" b="1" dirty="0"/>
              <a:t>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06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Metadata</a:t>
            </a:r>
          </a:p>
          <a:p>
            <a:r>
              <a:rPr lang="en-GB" dirty="0"/>
              <a:t>Geographic Coverage</a:t>
            </a:r>
          </a:p>
          <a:p>
            <a:r>
              <a:rPr lang="en-GB" dirty="0"/>
              <a:t>Taxonomic Coverage</a:t>
            </a:r>
          </a:p>
          <a:p>
            <a:r>
              <a:rPr lang="en-GB" dirty="0"/>
              <a:t>Temporal Coverage</a:t>
            </a:r>
          </a:p>
          <a:p>
            <a:r>
              <a:rPr lang="en-GB" dirty="0"/>
              <a:t>Other Keywords</a:t>
            </a:r>
          </a:p>
          <a:p>
            <a:r>
              <a:rPr lang="en-GB" dirty="0"/>
              <a:t>Associated </a:t>
            </a:r>
            <a:r>
              <a:rPr lang="en-GB" dirty="0" smtClean="0"/>
              <a:t>Parties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</p:spTree>
    <p:extLst>
      <p:ext uri="{BB962C8B-B14F-4D97-AF65-F5344CB8AC3E}">
        <p14:creationId xmlns:p14="http://schemas.microsoft.com/office/powerpoint/2010/main" val="30996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Integrated Publishing Toolkit (IPT)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</a:t>
            </a:r>
            <a:r>
              <a:rPr lang="es-ES" dirty="0" smtClean="0"/>
              <a:t>plicación </a:t>
            </a:r>
            <a:r>
              <a:rPr lang="es-ES" dirty="0"/>
              <a:t>web de código abierto, disponible de forma gratuita, que facilita compartir </a:t>
            </a:r>
            <a:r>
              <a:rPr lang="es-ES" dirty="0" smtClean="0"/>
              <a:t>información </a:t>
            </a:r>
            <a:r>
              <a:rPr lang="es-ES" dirty="0"/>
              <a:t>sobre biodiversidad</a:t>
            </a:r>
            <a:endParaRPr lang="en-GB" dirty="0"/>
          </a:p>
        </p:txBody>
      </p:sp>
      <p:pic>
        <p:nvPicPr>
          <p:cNvPr id="2052" name="Picture 4" descr="Integrated Publishing Toolkit (IPT) - Swedish Biodiversity Data  Infrastru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8"/>
          <a:stretch/>
        </p:blipFill>
        <p:spPr bwMode="auto">
          <a:xfrm>
            <a:off x="1890533" y="2730328"/>
            <a:ext cx="7894890" cy="33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Metadata</a:t>
            </a:r>
          </a:p>
          <a:p>
            <a:r>
              <a:rPr lang="en-GB" dirty="0"/>
              <a:t>Geographic Coverage</a:t>
            </a:r>
          </a:p>
          <a:p>
            <a:r>
              <a:rPr lang="en-GB" dirty="0"/>
              <a:t>Taxonomic Coverage</a:t>
            </a:r>
          </a:p>
          <a:p>
            <a:r>
              <a:rPr lang="en-GB" dirty="0"/>
              <a:t>Temporal Coverage</a:t>
            </a:r>
          </a:p>
          <a:p>
            <a:r>
              <a:rPr lang="en-GB" dirty="0"/>
              <a:t>Other Keywords</a:t>
            </a:r>
          </a:p>
          <a:p>
            <a:r>
              <a:rPr lang="en-GB" dirty="0"/>
              <a:t>Associated </a:t>
            </a:r>
            <a:r>
              <a:rPr lang="en-GB" dirty="0" smtClean="0"/>
              <a:t>Parties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71" y="1320174"/>
            <a:ext cx="7600967" cy="5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/>
              <a:t>Conjunto de datos (Recurso</a:t>
            </a:r>
            <a:r>
              <a:rPr lang="es-ES" sz="3200" dirty="0" smtClean="0"/>
              <a:t>)</a:t>
            </a:r>
          </a:p>
          <a:p>
            <a:pPr lvl="1"/>
            <a:r>
              <a:rPr lang="es-ES" sz="2800" dirty="0" smtClean="0"/>
              <a:t>Título</a:t>
            </a:r>
          </a:p>
          <a:p>
            <a:pPr lvl="1"/>
            <a:r>
              <a:rPr lang="es-ES" sz="2800" dirty="0" err="1" smtClean="0"/>
              <a:t>Abstract</a:t>
            </a:r>
            <a:endParaRPr lang="es-ES" sz="2800" dirty="0" smtClean="0"/>
          </a:p>
          <a:p>
            <a:pPr lvl="1"/>
            <a:r>
              <a:rPr lang="es-ES" sz="2800" dirty="0" smtClean="0"/>
              <a:t>Creadores /contacto</a:t>
            </a:r>
          </a:p>
          <a:p>
            <a:pPr lvl="1"/>
            <a:r>
              <a:rPr lang="es-ES" sz="2800" dirty="0" smtClean="0"/>
              <a:t>Idioma</a:t>
            </a:r>
          </a:p>
          <a:p>
            <a:pPr lvl="1"/>
            <a:r>
              <a:rPr lang="es-ES" sz="2800" dirty="0" smtClean="0"/>
              <a:t>Fecha de publicación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85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 smtClean="0"/>
              <a:t>Proyecto</a:t>
            </a:r>
          </a:p>
          <a:p>
            <a:pPr lvl="1"/>
            <a:r>
              <a:rPr lang="es-ES" sz="2800" dirty="0" smtClean="0"/>
              <a:t>Personal </a:t>
            </a:r>
            <a:r>
              <a:rPr lang="es-ES" sz="2800" dirty="0"/>
              <a:t>del </a:t>
            </a:r>
            <a:r>
              <a:rPr lang="es-ES" sz="2800" dirty="0" smtClean="0"/>
              <a:t>proyecto</a:t>
            </a:r>
          </a:p>
          <a:p>
            <a:pPr lvl="1"/>
            <a:r>
              <a:rPr lang="es-ES" sz="2800" dirty="0" smtClean="0"/>
              <a:t>Financiación </a:t>
            </a:r>
          </a:p>
          <a:p>
            <a:pPr lvl="1"/>
            <a:r>
              <a:rPr lang="es-ES" sz="2800" dirty="0"/>
              <a:t>Á</a:t>
            </a:r>
            <a:r>
              <a:rPr lang="es-ES" sz="2800" dirty="0" smtClean="0"/>
              <a:t>rea </a:t>
            </a:r>
            <a:r>
              <a:rPr lang="es-ES" sz="2800" dirty="0"/>
              <a:t>de </a:t>
            </a:r>
            <a:r>
              <a:rPr lang="es-ES" sz="2800" dirty="0" smtClean="0"/>
              <a:t>estudio </a:t>
            </a:r>
          </a:p>
          <a:p>
            <a:pPr lvl="1"/>
            <a:r>
              <a:rPr lang="es-ES" sz="2800" dirty="0" smtClean="0"/>
              <a:t>Diseño </a:t>
            </a:r>
            <a:r>
              <a:rPr lang="es-ES" sz="2800" dirty="0"/>
              <a:t>del proyecto </a:t>
            </a:r>
          </a:p>
          <a:p>
            <a:pPr lvl="1"/>
            <a:r>
              <a:rPr lang="es-ES" sz="2800" dirty="0" smtClean="0"/>
              <a:t>Proyectos </a:t>
            </a:r>
            <a:r>
              <a:rPr lang="es-ES" sz="2800" dirty="0"/>
              <a:t>relacionados</a:t>
            </a:r>
            <a:endParaRPr lang="es-ES" sz="2800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45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624596" cy="4687747"/>
          </a:xfrm>
        </p:spPr>
        <p:txBody>
          <a:bodyPr>
            <a:noAutofit/>
          </a:bodyPr>
          <a:lstStyle/>
          <a:p>
            <a:r>
              <a:rPr lang="es-ES" sz="3200" dirty="0"/>
              <a:t>Personas y </a:t>
            </a:r>
            <a:r>
              <a:rPr lang="es-ES" sz="3200" dirty="0" smtClean="0"/>
              <a:t>organizaciones que hayan participado</a:t>
            </a:r>
          </a:p>
          <a:p>
            <a:r>
              <a:rPr lang="es-ES" sz="3200" dirty="0"/>
              <a:t>Conjunto de palabras </a:t>
            </a:r>
            <a:r>
              <a:rPr lang="es-ES" sz="3200" dirty="0" smtClean="0"/>
              <a:t>clave</a:t>
            </a:r>
          </a:p>
          <a:p>
            <a:r>
              <a:rPr lang="en-GB" sz="3200" dirty="0" err="1"/>
              <a:t>Métodos</a:t>
            </a:r>
            <a:r>
              <a:rPr lang="en-GB" sz="3200" dirty="0"/>
              <a:t> de </a:t>
            </a:r>
            <a:r>
              <a:rPr lang="en-GB" sz="3200" dirty="0" err="1" smtClean="0"/>
              <a:t>muestreo</a:t>
            </a:r>
            <a:r>
              <a:rPr lang="en-GB" sz="3200" dirty="0" smtClean="0"/>
              <a:t> ~ </a:t>
            </a:r>
            <a:r>
              <a:rPr lang="es-ES" sz="3200" dirty="0" smtClean="0"/>
              <a:t>sección </a:t>
            </a:r>
            <a:r>
              <a:rPr lang="es-ES" sz="3200" dirty="0"/>
              <a:t>de métodos de un artículo científico</a:t>
            </a:r>
            <a:endParaRPr lang="en-GB" sz="3200" dirty="0"/>
          </a:p>
          <a:p>
            <a:r>
              <a:rPr lang="en-GB" sz="3200" dirty="0" err="1"/>
              <a:t>Datos</a:t>
            </a:r>
            <a:r>
              <a:rPr lang="en-GB" sz="3200" dirty="0"/>
              <a:t> del </a:t>
            </a:r>
            <a:r>
              <a:rPr lang="en-GB" sz="3200" dirty="0" err="1"/>
              <a:t>proyecto</a:t>
            </a:r>
            <a:endParaRPr lang="en-GB" sz="3200" dirty="0"/>
          </a:p>
          <a:p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00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be 7"/>
          <p:cNvSpPr/>
          <p:nvPr/>
        </p:nvSpPr>
        <p:spPr>
          <a:xfrm>
            <a:off x="404447" y="1916723"/>
            <a:ext cx="11113476" cy="40684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1642309" y="2643001"/>
            <a:ext cx="154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TDWG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92798" y="3406293"/>
            <a:ext cx="1160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DwC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87146" y="4369551"/>
            <a:ext cx="731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725839" y="2997185"/>
            <a:ext cx="760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AC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292604" y="4445107"/>
            <a:ext cx="337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</a:rPr>
              <a:t>ac:digitizationDate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91988" y="2412410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 </a:t>
            </a:r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dwc:institutionCode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61185" y="470671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IPT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taxonómica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D</a:t>
            </a:r>
            <a:r>
              <a:rPr lang="es-ES" dirty="0" smtClean="0"/>
              <a:t>escripción </a:t>
            </a:r>
            <a:r>
              <a:rPr lang="es-ES" dirty="0"/>
              <a:t>del rango de los taxones abordados en el conjunto de datos o </a:t>
            </a:r>
            <a:r>
              <a:rPr lang="es-ES" dirty="0" smtClean="0"/>
              <a:t>colección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40"/>
          <a:stretch/>
        </p:blipFill>
        <p:spPr>
          <a:xfrm>
            <a:off x="1584373" y="3113589"/>
            <a:ext cx="9023253" cy="2708475"/>
          </a:xfrm>
          <a:prstGeom prst="rect">
            <a:avLst/>
          </a:prstGeom>
        </p:spPr>
      </p:pic>
      <p:pic>
        <p:nvPicPr>
          <p:cNvPr id="5" name="Picture 6" descr="Free Plant Icon. SVG, EPS, JPG, PNG. Download Plant Icon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95" b="76656" l="23179" r="81291">
                        <a14:foregroundMark x1="70530" y1="61755" x2="70530" y2="61755"/>
                        <a14:foregroundMark x1="43212" y1="65894" x2="43212" y2="65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9" t="23257" r="22477" b="24065"/>
          <a:stretch/>
        </p:blipFill>
        <p:spPr bwMode="auto">
          <a:xfrm>
            <a:off x="10781211" y="0"/>
            <a:ext cx="1410789" cy="13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geográfica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C</a:t>
            </a:r>
            <a:r>
              <a:rPr lang="es-ES" dirty="0" smtClean="0"/>
              <a:t>uadro </a:t>
            </a:r>
            <a:r>
              <a:rPr lang="es-ES" dirty="0"/>
              <a:t>delimitador para la cobertura general </a:t>
            </a:r>
            <a:r>
              <a:rPr lang="es-ES" dirty="0" smtClean="0"/>
              <a:t>que también </a:t>
            </a:r>
            <a:r>
              <a:rPr lang="es-ES" dirty="0"/>
              <a:t>permite la descripción de polígonos arbitrarios con </a:t>
            </a:r>
            <a:r>
              <a:rPr lang="es-ES" dirty="0" smtClean="0"/>
              <a:t>exclusiones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2400" i="1" dirty="0" smtClean="0"/>
              <a:t>"</a:t>
            </a:r>
            <a:r>
              <a:rPr lang="es-ES" sz="2400" i="1" dirty="0"/>
              <a:t>Cuenca del río </a:t>
            </a:r>
            <a:r>
              <a:rPr lang="es-ES" sz="2400" i="1" dirty="0" err="1"/>
              <a:t>Manistee</a:t>
            </a:r>
            <a:r>
              <a:rPr lang="es-ES" sz="2400" i="1" dirty="0"/>
              <a:t>", "extensión de cuadrículas de 7 1/2 minutos que contienen cualquier propiedad perteneciente al Parque Nacional de </a:t>
            </a:r>
            <a:r>
              <a:rPr lang="es-ES" sz="2400" i="1" dirty="0" smtClean="0"/>
              <a:t>Yellowstone</a:t>
            </a:r>
            <a:r>
              <a:rPr lang="es-ES" sz="2400" dirty="0" smtClean="0"/>
              <a:t>”</a:t>
            </a:r>
          </a:p>
          <a:p>
            <a:pPr marL="0" indent="0">
              <a:buNone/>
            </a:pPr>
            <a:endParaRPr lang="es-ES" sz="2400" dirty="0" smtClean="0"/>
          </a:p>
        </p:txBody>
      </p:sp>
      <p:pic>
        <p:nvPicPr>
          <p:cNvPr id="4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</a:t>
            </a:r>
            <a:r>
              <a:rPr lang="es-ES" sz="3600" dirty="0"/>
              <a:t>geográfica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87" y="1261755"/>
            <a:ext cx="5854768" cy="5596245"/>
          </a:xfrm>
          <a:prstGeom prst="rect">
            <a:avLst/>
          </a:prstGeom>
        </p:spPr>
      </p:pic>
      <p:pic>
        <p:nvPicPr>
          <p:cNvPr id="5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376218" y="3302199"/>
            <a:ext cx="33288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Limites del </a:t>
            </a:r>
            <a:r>
              <a:rPr lang="es-ES" sz="2800" dirty="0" err="1"/>
              <a:t>extent</a:t>
            </a:r>
            <a:r>
              <a:rPr lang="es-ES" sz="2800" dirty="0"/>
              <a:t>: </a:t>
            </a:r>
          </a:p>
          <a:p>
            <a:r>
              <a:rPr lang="en-GB" sz="2800" dirty="0" err="1" smtClean="0"/>
              <a:t>BoundingCoordinates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696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geográfica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354" y="3398216"/>
            <a:ext cx="3238952" cy="885949"/>
          </a:xfrm>
          <a:prstGeom prst="rect">
            <a:avLst/>
          </a:prstGeom>
        </p:spPr>
      </p:pic>
      <p:pic>
        <p:nvPicPr>
          <p:cNvPr id="6" name="Imagen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1" y="2103060"/>
            <a:ext cx="6123791" cy="3755572"/>
          </a:xfrm>
          <a:prstGeom prst="rect">
            <a:avLst/>
          </a:prstGeom>
        </p:spPr>
      </p:pic>
      <p:pic>
        <p:nvPicPr>
          <p:cNvPr id="7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0675" b="7750"/>
          <a:stretch/>
        </p:blipFill>
        <p:spPr>
          <a:xfrm>
            <a:off x="1709302" y="2152890"/>
            <a:ext cx="9055722" cy="3495556"/>
          </a:xfrm>
          <a:prstGeom prst="rect">
            <a:avLst/>
          </a:prstGeom>
        </p:spPr>
      </p:pic>
      <p:pic>
        <p:nvPicPr>
          <p:cNvPr id="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398851" y="3537217"/>
            <a:ext cx="11607782" cy="2874175"/>
            <a:chOff x="410426" y="3721302"/>
            <a:chExt cx="11607782" cy="2874175"/>
          </a:xfrm>
        </p:grpSpPr>
        <p:pic>
          <p:nvPicPr>
            <p:cNvPr id="6" name="Picture 2" descr="Bufo bufo « Carles Puch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39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fo bufo « Carles Puch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56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926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ufo bufo « Carles Puch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62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565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/>
            <p:cNvGrpSpPr/>
            <p:nvPr/>
          </p:nvGrpSpPr>
          <p:grpSpPr>
            <a:xfrm>
              <a:off x="410426" y="3721618"/>
              <a:ext cx="1282222" cy="1302948"/>
              <a:chOff x="197089" y="3954578"/>
              <a:chExt cx="1282222" cy="1302948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22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ángulo 22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288974" y="4464532"/>
                <a:ext cx="10914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16/03/99</a:t>
                </a:r>
                <a:endParaRPr lang="en-GB" b="1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4472256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8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03/99</a:t>
                </a:r>
                <a:endParaRPr lang="en-GB" b="1" dirty="0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423077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4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CuadroTexto 12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1999</a:t>
                </a:r>
                <a:endParaRPr lang="en-GB" b="1" dirty="0"/>
              </a:p>
            </p:txBody>
          </p:sp>
        </p:grpSp>
      </p:grpSp>
      <p:sp>
        <p:nvSpPr>
          <p:cNvPr id="24" name="Rectángulo 23"/>
          <p:cNvSpPr/>
          <p:nvPr/>
        </p:nvSpPr>
        <p:spPr>
          <a:xfrm>
            <a:off x="2280096" y="2521554"/>
            <a:ext cx="7500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i="1" dirty="0"/>
              <a:t>2. Validación temporal</a:t>
            </a:r>
          </a:p>
          <a:p>
            <a:r>
              <a:rPr lang="es-ES" sz="2000" i="1" dirty="0"/>
              <a:t>	¿Tenemos año de colecta?</a:t>
            </a:r>
          </a:p>
          <a:p>
            <a:r>
              <a:rPr lang="es-ES" sz="2000" i="1" dirty="0"/>
              <a:t>	¿Hay información del día y mes de recogida del dato?</a:t>
            </a:r>
          </a:p>
        </p:txBody>
      </p:sp>
      <p:pic>
        <p:nvPicPr>
          <p:cNvPr id="2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Por último: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7836"/>
            <a:ext cx="10515600" cy="102242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Os dejo el enlace para que veáis cómo han escrito los metadatos personal del CSIC para GBIF y los tengáis como ejemplos</a:t>
            </a:r>
            <a:endParaRPr lang="es-ES" dirty="0"/>
          </a:p>
        </p:txBody>
      </p:sp>
      <p:sp>
        <p:nvSpPr>
          <p:cNvPr id="4" name="Botón de acción: Información 3">
            <a:hlinkClick r:id="rId2" highlightClick="1"/>
          </p:cNvPr>
          <p:cNvSpPr/>
          <p:nvPr/>
        </p:nvSpPr>
        <p:spPr>
          <a:xfrm>
            <a:off x="5040085" y="369025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2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55693" y="1582382"/>
            <a:ext cx="9144000" cy="93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sz="4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930188" y="4559748"/>
            <a:ext cx="41950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 smtClean="0"/>
              <a:t>Cristina </a:t>
            </a:r>
            <a:r>
              <a:rPr lang="en-GB" sz="2400" b="1" dirty="0" err="1" smtClean="0"/>
              <a:t>Ronquillo</a:t>
            </a:r>
            <a:r>
              <a:rPr lang="en-GB" sz="2400" b="1" dirty="0" smtClean="0"/>
              <a:t> Ferrero</a:t>
            </a:r>
          </a:p>
          <a:p>
            <a:pPr marL="0" indent="0" algn="ctr">
              <a:buNone/>
            </a:pPr>
            <a:r>
              <a:rPr lang="en-GB" sz="2400" b="1" dirty="0" err="1" smtClean="0"/>
              <a:t>Ayudante</a:t>
            </a:r>
            <a:r>
              <a:rPr lang="en-GB" sz="2400" b="1" dirty="0" smtClean="0"/>
              <a:t> de </a:t>
            </a:r>
            <a:r>
              <a:rPr lang="en-GB" sz="2400" b="1" dirty="0" err="1" smtClean="0"/>
              <a:t>investigación</a:t>
            </a:r>
            <a:endParaRPr lang="en-GB" sz="2400" b="1" dirty="0" smtClean="0"/>
          </a:p>
          <a:p>
            <a:pPr marL="0" indent="0" algn="ctr">
              <a:buNone/>
            </a:pPr>
            <a:r>
              <a:rPr lang="es-ES" sz="2400" b="1" dirty="0" smtClean="0"/>
              <a:t>cristinaronquillo@mncn.csic.es</a:t>
            </a:r>
            <a:endParaRPr lang="en-GB" sz="2400" b="1" dirty="0"/>
          </a:p>
        </p:txBody>
      </p:sp>
      <p:pic>
        <p:nvPicPr>
          <p:cNvPr id="6" name="Picture 6" descr="Museo Nacional de Ciencias Natural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74" y="4753769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37" y="4897437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168442" y="324279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8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Martian&amp;#39;: What Would It Take to Grow Food on Mars? | Live Scie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4864" r="16729" b="3206"/>
          <a:stretch/>
        </p:blipFill>
        <p:spPr bwMode="auto">
          <a:xfrm>
            <a:off x="7652084" y="2648516"/>
            <a:ext cx="4539916" cy="3427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lie Sattler (Laura Dern - Jurassic Park &amp;amp; Jurassic Park III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790"/>
            <a:ext cx="2807368" cy="46321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i="1" dirty="0"/>
              <a:t>Pequeña lluvia de ideas</a:t>
            </a:r>
            <a:r>
              <a:rPr lang="es-ES" i="1" dirty="0" smtClean="0"/>
              <a:t>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804738"/>
            <a:ext cx="8750968" cy="3614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3600" i="1" dirty="0" smtClean="0"/>
          </a:p>
          <a:p>
            <a:pPr marL="0" indent="0" algn="ctr">
              <a:buNone/>
            </a:pPr>
            <a:r>
              <a:rPr lang="es-ES" sz="3600" dirty="0" smtClean="0"/>
              <a:t>Si tuviéramos que montar nuestro conjunto de registros </a:t>
            </a:r>
            <a:r>
              <a:rPr lang="es-ES" sz="3600" dirty="0" err="1" smtClean="0"/>
              <a:t>biólogicos</a:t>
            </a:r>
            <a:r>
              <a:rPr lang="es-ES" sz="3600" dirty="0" smtClean="0"/>
              <a:t>…</a:t>
            </a:r>
          </a:p>
          <a:p>
            <a:pPr marL="0" indent="0" algn="ctr">
              <a:buNone/>
            </a:pPr>
            <a:r>
              <a:rPr lang="es-ES" sz="3600" dirty="0" smtClean="0"/>
              <a:t> ¿cómo lo haríamos?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571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54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7" y="3404369"/>
            <a:ext cx="10961279" cy="20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1381</Words>
  <Application>Microsoft Office PowerPoint</Application>
  <PresentationFormat>Panorámica</PresentationFormat>
  <Paragraphs>334</Paragraphs>
  <Slides>67</Slides>
  <Notes>63</Notes>
  <HiddenSlides>2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Raleway</vt:lpstr>
      <vt:lpstr>Wingdings</vt:lpstr>
      <vt:lpstr>Tema de Office</vt:lpstr>
      <vt:lpstr>Metadatos en información de biodiversidad</vt:lpstr>
      <vt:lpstr>Definimos metadatos como…</vt:lpstr>
      <vt:lpstr>¿Qué es un registro biológico?</vt:lpstr>
      <vt:lpstr>Nuestro objetivo: Calidad de datos</vt:lpstr>
      <vt:lpstr>Objetivos</vt:lpstr>
      <vt:lpstr>Objetivos</vt:lpstr>
      <vt:lpstr>Pequeña lluvia de ideas:</vt:lpstr>
      <vt:lpstr>Estándares en ‘biodiversity information’</vt:lpstr>
      <vt:lpstr>Estándares en ‘biodiversity information’</vt:lpstr>
      <vt:lpstr>Estándares en ‘biodiversity information’</vt:lpstr>
      <vt:lpstr>Estándares en ‘biodiversity information’</vt:lpstr>
      <vt:lpstr>Estándares en ‘biodiversity information’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Buenas prácticas</vt:lpstr>
      <vt:lpstr>Buenas prácticas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Presentación de PowerPoint</vt:lpstr>
      <vt:lpstr>Metadatos de biodiversidad (EML)</vt:lpstr>
      <vt:lpstr>Metadatos de biodiversidad (EML)</vt:lpstr>
      <vt:lpstr>Metadatos de biodiversidad</vt:lpstr>
      <vt:lpstr>Integrated Publishing Toolkit (IPT)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Por último: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Metadatos para registros de biodiversidad</dc:title>
  <dc:creator>SCENIC</dc:creator>
  <cp:lastModifiedBy>SCENIC</cp:lastModifiedBy>
  <cp:revision>146</cp:revision>
  <dcterms:created xsi:type="dcterms:W3CDTF">2022-02-03T10:03:07Z</dcterms:created>
  <dcterms:modified xsi:type="dcterms:W3CDTF">2022-12-21T11:57:32Z</dcterms:modified>
</cp:coreProperties>
</file>